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9"/>
  </p:notesMasterIdLst>
  <p:sldIdLst>
    <p:sldId id="258" r:id="rId2"/>
    <p:sldId id="267" r:id="rId3"/>
    <p:sldId id="259" r:id="rId4"/>
    <p:sldId id="266" r:id="rId5"/>
    <p:sldId id="268" r:id="rId6"/>
    <p:sldId id="263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4" autoAdjust="0"/>
    <p:restoredTop sz="85696" autoAdjust="0"/>
  </p:normalViewPr>
  <p:slideViewPr>
    <p:cSldViewPr snapToGrid="0">
      <p:cViewPr varScale="1">
        <p:scale>
          <a:sx n="97" d="100"/>
          <a:sy n="97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7.44186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0-05-20T17:45:27.6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19131 10495 0,'-23'0'175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6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4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5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arxiv.org/pdf/1703.10593.pdf" TargetMode="External"/><Relationship Id="rId5" Type="http://schemas.openxmlformats.org/officeDocument/2006/relationships/image" Target="../media/image1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sa/4.0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pathmind.com/wiki/generative-adversarial-network-ga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wired.com/images_blogs/photos/uncategorized/2007/07/05/0102090491400.jpg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ieeexplore.ieee.org/mediastore_new/IEEE/content/media/8234942/8237262/8237506/8237506-fig-2-source-large.gif" TargetMode="External"/><Relationship Id="rId5" Type="http://schemas.openxmlformats.org/officeDocument/2006/relationships/image" Target="../media/image4.gif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arxiv.org/pdf/1703.10593.pdf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hyperlink" Target="https://arxiv.org/pdf/1703.10593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7" Type="http://schemas.openxmlformats.org/officeDocument/2006/relationships/hyperlink" Target="https://arxiv.org/pdf/1703.10593.pdf" TargetMode="External"/><Relationship Id="rId2" Type="http://schemas.openxmlformats.org/officeDocument/2006/relationships/hyperlink" Target="https://pathmind.com/wiki/generative-adversarial-network-g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mediastore_new/IEEE/content/media/8234942/8237262/8237506/8237506-fig-1-source-large.gif" TargetMode="External"/><Relationship Id="rId5" Type="http://schemas.openxmlformats.org/officeDocument/2006/relationships/hyperlink" Target="https://www.wired.com/images_blogs/photos/uncategorized/2007/07/05/0102090491400.jpg" TargetMode="External"/><Relationship Id="rId4" Type="http://schemas.openxmlformats.org/officeDocument/2006/relationships/hyperlink" Target="https://ieeexplore.ieee.org/mediastore_new/IEEE/content/media/8234942/8237262/8237506/8237506-fig-2-source-large.gi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3.1059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537" y="153628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GB" sz="4000" dirty="0"/>
              <a:t>A Summary of:</a:t>
            </a:r>
            <a:br>
              <a:rPr lang="en-GB" sz="4000" dirty="0"/>
            </a:br>
            <a:r>
              <a:rPr lang="en-GB" sz="4000" dirty="0"/>
              <a:t>“Unpaired Image-to-Image Translation using Cycle-Consistent Adversarial Networks”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499684" y="5448597"/>
            <a:ext cx="2900025" cy="66706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Candno. 183708 </a:t>
            </a:r>
            <a:endParaRPr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4C4F35-2FAD-41A9-97EB-20310B3692EB}"/>
                  </a:ext>
                </a:extLst>
              </p14:cNvPr>
              <p14:cNvContentPartPr/>
              <p14:nvPr/>
            </p14:nvContentPartPr>
            <p14:xfrm>
              <a:off x="6878880" y="3778200"/>
              <a:ext cx="86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4C4F35-2FAD-41A9-97EB-20310B369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520" y="3768840"/>
                <a:ext cx="2736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05E455BF-C2E4-4D8A-84B1-7DF77F2049A0}"/>
              </a:ext>
            </a:extLst>
          </p:cNvPr>
          <p:cNvSpPr txBox="1">
            <a:spLocks/>
          </p:cNvSpPr>
          <p:nvPr/>
        </p:nvSpPr>
        <p:spPr>
          <a:xfrm>
            <a:off x="4744900" y="3640410"/>
            <a:ext cx="2409592" cy="91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hlinkClick r:id="rId6"/>
              </a:rPr>
              <a:t>CycleGAN</a:t>
            </a:r>
            <a:endParaRPr lang="en-US" sz="40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1A6FC88-D290-49CB-B3BF-C3E7AE738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7"/>
    </mc:Choice>
    <mc:Fallback xmlns="">
      <p:transition spd="slow" advTm="1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04" y="589935"/>
            <a:ext cx="9692640" cy="678599"/>
          </a:xfrm>
        </p:spPr>
        <p:txBody>
          <a:bodyPr>
            <a:normAutofit/>
          </a:bodyPr>
          <a:lstStyle/>
          <a:p>
            <a:r>
              <a:rPr lang="en-US" sz="3600" dirty="0"/>
              <a:t>GANs – Generative Adversarial Networks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A Beginner's Guide to Generative Adversarial Networks (GANs ...">
            <a:extLst>
              <a:ext uri="{FF2B5EF4-FFF2-40B4-BE49-F238E27FC236}">
                <a16:creationId xmlns:a16="http://schemas.microsoft.com/office/drawing/2014/main" id="{0E28B004-F6C9-4AFA-9279-482CEB5F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4" y="1858468"/>
            <a:ext cx="4087965" cy="177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ive Adversarial Networks (GANs) - How and Why They Work ...">
            <a:extLst>
              <a:ext uri="{FF2B5EF4-FFF2-40B4-BE49-F238E27FC236}">
                <a16:creationId xmlns:a16="http://schemas.microsoft.com/office/drawing/2014/main" id="{153F6094-5D4D-4906-88D5-67F3E059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45" y="4220673"/>
            <a:ext cx="3656057" cy="20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49CEE65-CD5E-4380-9BDF-19564115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72922" y="4191426"/>
            <a:ext cx="3923755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1: </a:t>
            </a:r>
            <a:br>
              <a:rPr lang="en-GB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https://pathmind.com/wiki/generative-adversarial-network-gan</a:t>
            </a:r>
            <a:endParaRPr lang="en-GB" sz="9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2: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https://i.ytimg.com/vi/ZRgwcMqxhPw/maxresdefault.jpg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9C69D-C141-43BF-A9C1-7057EDD4665C}"/>
              </a:ext>
            </a:extLst>
          </p:cNvPr>
          <p:cNvSpPr txBox="1"/>
          <p:nvPr/>
        </p:nvSpPr>
        <p:spPr>
          <a:xfrm>
            <a:off x="2283299" y="3630738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FDD24-A671-44FA-979C-9444FB10790A}"/>
              </a:ext>
            </a:extLst>
          </p:cNvPr>
          <p:cNvSpPr txBox="1"/>
          <p:nvPr/>
        </p:nvSpPr>
        <p:spPr>
          <a:xfrm>
            <a:off x="2283299" y="6263852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2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557B00-4B51-4B71-AD21-82BFEF761D20}"/>
              </a:ext>
            </a:extLst>
          </p:cNvPr>
          <p:cNvSpPr txBox="1">
            <a:spLocks/>
          </p:cNvSpPr>
          <p:nvPr/>
        </p:nvSpPr>
        <p:spPr>
          <a:xfrm>
            <a:off x="5508424" y="2018240"/>
            <a:ext cx="4277033" cy="133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Two neural networks:</a:t>
            </a:r>
          </a:p>
          <a:p>
            <a:r>
              <a:rPr lang="en-US" dirty="0"/>
              <a:t>The Generator </a:t>
            </a:r>
          </a:p>
          <a:p>
            <a:r>
              <a:rPr lang="en-US" dirty="0"/>
              <a:t>The Discriminator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99C538-BADF-4FCC-A720-B57D222D8D20}"/>
              </a:ext>
            </a:extLst>
          </p:cNvPr>
          <p:cNvSpPr txBox="1">
            <a:spLocks/>
          </p:cNvSpPr>
          <p:nvPr/>
        </p:nvSpPr>
        <p:spPr>
          <a:xfrm>
            <a:off x="5508423" y="4224946"/>
            <a:ext cx="4400278" cy="2180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Applications of a GAN:</a:t>
            </a:r>
          </a:p>
          <a:p>
            <a:r>
              <a:rPr lang="en-US" dirty="0"/>
              <a:t>Video Gaming</a:t>
            </a:r>
          </a:p>
          <a:p>
            <a:r>
              <a:rPr lang="en-US" dirty="0"/>
              <a:t>Science</a:t>
            </a:r>
          </a:p>
          <a:p>
            <a:r>
              <a:rPr lang="en-US" dirty="0"/>
              <a:t>Art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F36A5A7-067F-41F5-9D0F-9523FC444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8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3033"/>
    </mc:Choice>
    <mc:Fallback xmlns="">
      <p:transition spd="slow" advTm="63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588E12-0A4B-473B-87F2-8F20E3FF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4" y="589935"/>
            <a:ext cx="9692640" cy="67859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CycleGAN – Unique Image to Image Translation</a:t>
            </a:r>
          </a:p>
        </p:txBody>
      </p:sp>
      <p:pic>
        <p:nvPicPr>
          <p:cNvPr id="18" name="Picture 6" descr="Figure 2: - Paired training data (left) consists of training examples $\{x_{i},\ y_{i}\}_{i=1}^{N}$, where the $y_{i}$ that corresponds to each $x_{i}$ is given [20]. We instead consider unpaired training data (right), consisting of a source set $\{x_{i}\}_{i=1}^{N}\in X$ and a target set $\{y_{j}\}_{j=1}^{M}\in Y$, with no information provided as to which $x_{i}$ matches which $y_{j}$.">
            <a:extLst>
              <a:ext uri="{FF2B5EF4-FFF2-40B4-BE49-F238E27FC236}">
                <a16:creationId xmlns:a16="http://schemas.microsoft.com/office/drawing/2014/main" id="{29F77864-D2E3-47FC-B640-A93A2C929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04" y="1556785"/>
            <a:ext cx="2887450" cy="174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27A2BEA6-308D-45B5-A87F-639494B8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87254" y="2890345"/>
            <a:ext cx="6695095" cy="914401"/>
          </a:xfrm>
        </p:spPr>
        <p:txBody>
          <a:bodyPr>
            <a:normAutofit fontScale="92500"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Image 3:  </a:t>
            </a:r>
            <a:r>
              <a:rPr lang="en-GB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https://ieeexplore.ieee.org/mediastore_new/IEEE/content/media/8234942/8237262/8237506/8237506-fig-2-source-large.gif</a:t>
            </a:r>
            <a:endParaRPr lang="en-GB" sz="900" dirty="0">
              <a:solidFill>
                <a:schemeClr val="tx1"/>
              </a:solidFill>
            </a:endParaRPr>
          </a:p>
          <a:p>
            <a:endParaRPr lang="en-GB" sz="900" dirty="0">
              <a:solidFill>
                <a:schemeClr val="tx1"/>
              </a:solidFill>
            </a:endParaRPr>
          </a:p>
          <a:p>
            <a:r>
              <a:rPr lang="en-GB" sz="900" dirty="0">
                <a:solidFill>
                  <a:schemeClr val="tx1"/>
                </a:solidFill>
              </a:rPr>
              <a:t>Image 4: </a:t>
            </a:r>
            <a:r>
              <a:rPr lang="en-GB" sz="9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https://www.wired.com/images_blogs/photos/uncategorized/2007/07/05/0102090491400.jpg</a:t>
            </a:r>
            <a:endParaRPr lang="en-GB" sz="900" dirty="0">
              <a:solidFill>
                <a:schemeClr val="tx1"/>
              </a:solidFill>
            </a:endParaRPr>
          </a:p>
          <a:p>
            <a:endParaRPr lang="en-GB" sz="900" dirty="0">
              <a:solidFill>
                <a:schemeClr val="tx1"/>
              </a:solidFill>
            </a:endParaRPr>
          </a:p>
          <a:p>
            <a:r>
              <a:rPr lang="en-GB" sz="900" dirty="0">
                <a:solidFill>
                  <a:schemeClr val="tx1"/>
                </a:solidFill>
              </a:rPr>
              <a:t>Image 5: https://ieeexplore.ieee.org/mediastore_new/IEEE/content/media/8234942/8237262/8237506/8237506-fig-1-source-large.gif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41D183-9F9C-48AC-A033-83603F707204}"/>
              </a:ext>
            </a:extLst>
          </p:cNvPr>
          <p:cNvSpPr txBox="1">
            <a:spLocks/>
          </p:cNvSpPr>
          <p:nvPr/>
        </p:nvSpPr>
        <p:spPr>
          <a:xfrm>
            <a:off x="3716563" y="1506069"/>
            <a:ext cx="2414826" cy="1807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Paired image data can be unrealistic and without input from the artist it becomes near impossible.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219873-4FDE-4906-B510-89E7A0B1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92" y="1506069"/>
            <a:ext cx="2642716" cy="222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3974F6-14B3-4763-BD3E-B8CFA07021B1}"/>
              </a:ext>
            </a:extLst>
          </p:cNvPr>
          <p:cNvSpPr txBox="1"/>
          <p:nvPr/>
        </p:nvSpPr>
        <p:spPr>
          <a:xfrm>
            <a:off x="1711897" y="3313781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86F0AF-BDF1-4BDC-8ADF-539F8CAE2549}"/>
              </a:ext>
            </a:extLst>
          </p:cNvPr>
          <p:cNvSpPr txBox="1"/>
          <p:nvPr/>
        </p:nvSpPr>
        <p:spPr>
          <a:xfrm>
            <a:off x="9017563" y="3744201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4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B1A651C-B9D8-4A04-920E-9389573DE3B1}"/>
              </a:ext>
            </a:extLst>
          </p:cNvPr>
          <p:cNvSpPr txBox="1">
            <a:spLocks/>
          </p:cNvSpPr>
          <p:nvPr/>
        </p:nvSpPr>
        <p:spPr>
          <a:xfrm>
            <a:off x="6100682" y="1537445"/>
            <a:ext cx="2268938" cy="187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many object transfigurations the required output may not even be well defined.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B78E7B1-1349-4744-A2FE-42005E7D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01" y="4100581"/>
            <a:ext cx="7645191" cy="237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BF25A62-38D2-4BFE-81BF-8CBC49EA7847}"/>
              </a:ext>
            </a:extLst>
          </p:cNvPr>
          <p:cNvSpPr txBox="1">
            <a:spLocks/>
          </p:cNvSpPr>
          <p:nvPr/>
        </p:nvSpPr>
        <p:spPr>
          <a:xfrm>
            <a:off x="8640913" y="4493101"/>
            <a:ext cx="2120795" cy="18776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 assumption of some form of relationship between the two domains is essential for mapping.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C4032-9DCC-4302-BF77-4381239CCED9}"/>
              </a:ext>
            </a:extLst>
          </p:cNvPr>
          <p:cNvSpPr txBox="1"/>
          <p:nvPr/>
        </p:nvSpPr>
        <p:spPr>
          <a:xfrm>
            <a:off x="3873609" y="6537074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5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FA9EFF-7DA6-4F5E-A439-B9296780A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3261"/>
    </mc:Choice>
    <mc:Fallback>
      <p:transition spd="slow" advTm="43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0573510-9524-416D-89F1-BCE3F965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4" y="589935"/>
            <a:ext cx="9692640" cy="678599"/>
          </a:xfrm>
        </p:spPr>
        <p:txBody>
          <a:bodyPr>
            <a:normAutofit/>
          </a:bodyPr>
          <a:lstStyle/>
          <a:p>
            <a:r>
              <a:rPr lang="en-US" sz="3600" dirty="0"/>
              <a:t>Cycle Consistency and Cycle Consistency 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824FC-A38C-4488-B427-5E074A46D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20" y="1477444"/>
            <a:ext cx="4369548" cy="4542356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074094D-09D4-4BFF-973F-CE8CC299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87254" y="2890345"/>
            <a:ext cx="6695095" cy="914401"/>
          </a:xfrm>
        </p:spPr>
        <p:txBody>
          <a:bodyPr>
            <a:norm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6: </a:t>
            </a:r>
            <a:r>
              <a:rPr lang="en-GB" sz="9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https://arxiv.org/pdf/1703.10593.pdf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81E8D-7EB3-4609-ACEC-06152544A13B}"/>
              </a:ext>
            </a:extLst>
          </p:cNvPr>
          <p:cNvSpPr txBox="1"/>
          <p:nvPr/>
        </p:nvSpPr>
        <p:spPr>
          <a:xfrm>
            <a:off x="2555707" y="5989249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ACE39D-DFD6-487F-9504-7FB71F2902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424" y="1712545"/>
                <a:ext cx="3851886" cy="4555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Adversarial loss was not sufficient to map individual input to desired output (Zhu et al., 2017) .</a:t>
                </a:r>
              </a:p>
              <a:p>
                <a:pPr marL="0" indent="0">
                  <a:buNone/>
                </a:pPr>
                <a:r>
                  <a:rPr lang="en-US" dirty="0"/>
                  <a:t>Cycle Consistency and Transitivity.</a:t>
                </a:r>
              </a:p>
              <a:p>
                <a:r>
                  <a:rPr lang="en-US" dirty="0"/>
                  <a:t>Forward Cycle Consistency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Backward Cycle Consistency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1ACE39D-DFD6-487F-9504-7FB71F29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424" y="1712545"/>
                <a:ext cx="3851886" cy="4555519"/>
              </a:xfrm>
              <a:prstGeom prst="rect">
                <a:avLst/>
              </a:prstGeom>
              <a:blipFill>
                <a:blip r:embed="rId7"/>
                <a:stretch>
                  <a:fillRect l="-1426" t="-1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2479BBF-0B03-44FD-BD6D-D3076A9BC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3"/>
    </mc:Choice>
    <mc:Fallback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0573510-9524-416D-89F1-BCE3F965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4" y="589935"/>
            <a:ext cx="5119264" cy="67859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Results and Applications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1EED793-515A-4C8F-A152-F7FFA7CD2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104" y="2124299"/>
                <a:ext cx="3015161" cy="2609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000" dirty="0"/>
                  <a:t>Evaluation:</a:t>
                </a:r>
              </a:p>
              <a:p>
                <a:r>
                  <a:rPr lang="en-GB" sz="2000" dirty="0"/>
                  <a:t>Semantic labels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GB" sz="2000" dirty="0"/>
                  <a:t> Cityscape Photos</a:t>
                </a:r>
              </a:p>
              <a:p>
                <a:r>
                  <a:rPr lang="en-GB" sz="2000" dirty="0"/>
                  <a:t>Map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 </m:t>
                    </m:r>
                  </m:oMath>
                </a14:m>
                <a:r>
                  <a:rPr lang="en-GB" sz="2000" dirty="0"/>
                  <a:t> Aerial Photos</a:t>
                </a:r>
              </a:p>
              <a:p>
                <a:r>
                  <a:rPr lang="en-GB" sz="2000" dirty="0"/>
                  <a:t>Ablation of the Loss Function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1EED793-515A-4C8F-A152-F7FFA7CD2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04" y="2124299"/>
                <a:ext cx="3015161" cy="2609402"/>
              </a:xfrm>
              <a:prstGeom prst="rect">
                <a:avLst/>
              </a:prstGeom>
              <a:blipFill>
                <a:blip r:embed="rId5"/>
                <a:stretch>
                  <a:fillRect l="-2227" t="-1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xample of Style Transfer from Famous Painters to Photographs of Landscapes">
            <a:extLst>
              <a:ext uri="{FF2B5EF4-FFF2-40B4-BE49-F238E27FC236}">
                <a16:creationId xmlns:a16="http://schemas.microsoft.com/office/drawing/2014/main" id="{5AC2D91C-2F03-4865-96D0-9E959B2B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520" y="222639"/>
            <a:ext cx="3618230" cy="20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ample of Object Transfiguration from Apples to Oranges and Oranges to Apples">
            <a:extLst>
              <a:ext uri="{FF2B5EF4-FFF2-40B4-BE49-F238E27FC236}">
                <a16:creationId xmlns:a16="http://schemas.microsoft.com/office/drawing/2014/main" id="{5582ECF4-2440-48C6-BF99-A62922CB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84" y="2674566"/>
            <a:ext cx="4814266" cy="164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ple of Season Transfer from Winter to Summer and Summer to Winter">
            <a:extLst>
              <a:ext uri="{FF2B5EF4-FFF2-40B4-BE49-F238E27FC236}">
                <a16:creationId xmlns:a16="http://schemas.microsoft.com/office/drawing/2014/main" id="{3C1B446F-F0DF-4A90-BA2F-F1B785CA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484" y="4622807"/>
            <a:ext cx="4814266" cy="186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B5BD22-B991-4F16-8F6E-C8F63E2602C3}"/>
              </a:ext>
            </a:extLst>
          </p:cNvPr>
          <p:cNvSpPr txBox="1">
            <a:spLocks/>
          </p:cNvSpPr>
          <p:nvPr/>
        </p:nvSpPr>
        <p:spPr>
          <a:xfrm>
            <a:off x="5781368" y="1142222"/>
            <a:ext cx="1804318" cy="427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Style Transfer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F5AFE5-98AB-40AA-9028-811FAB9D4E01}"/>
              </a:ext>
            </a:extLst>
          </p:cNvPr>
          <p:cNvSpPr txBox="1">
            <a:spLocks/>
          </p:cNvSpPr>
          <p:nvPr/>
        </p:nvSpPr>
        <p:spPr>
          <a:xfrm>
            <a:off x="4317020" y="3284671"/>
            <a:ext cx="1804318" cy="427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Object Transfer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5448C7-0C85-4A3A-AAC6-62A7BF687173}"/>
              </a:ext>
            </a:extLst>
          </p:cNvPr>
          <p:cNvSpPr txBox="1">
            <a:spLocks/>
          </p:cNvSpPr>
          <p:nvPr/>
        </p:nvSpPr>
        <p:spPr>
          <a:xfrm>
            <a:off x="4182205" y="5341985"/>
            <a:ext cx="2073948" cy="373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Season Transfer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AF826-E667-4D1E-A7CC-61501AF1DD7E}"/>
              </a:ext>
            </a:extLst>
          </p:cNvPr>
          <p:cNvSpPr txBox="1"/>
          <p:nvPr/>
        </p:nvSpPr>
        <p:spPr>
          <a:xfrm>
            <a:off x="9005668" y="2314428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8A84C-68B5-466F-BE00-32CA4E1A8805}"/>
              </a:ext>
            </a:extLst>
          </p:cNvPr>
          <p:cNvSpPr txBox="1"/>
          <p:nvPr/>
        </p:nvSpPr>
        <p:spPr>
          <a:xfrm>
            <a:off x="8227830" y="4272979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A1288-7B7D-42FB-ABDC-C71B0EE71583}"/>
              </a:ext>
            </a:extLst>
          </p:cNvPr>
          <p:cNvSpPr txBox="1"/>
          <p:nvPr/>
        </p:nvSpPr>
        <p:spPr>
          <a:xfrm>
            <a:off x="8227830" y="6445748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9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FD080471-5451-4C50-950D-B81B3E3D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87254" y="2890345"/>
            <a:ext cx="6695095" cy="914401"/>
          </a:xfrm>
        </p:spPr>
        <p:txBody>
          <a:bodyPr>
            <a:norm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Image 7,8,9: </a:t>
            </a:r>
            <a:r>
              <a:rPr lang="en-GB" sz="900" dirty="0">
                <a:hlinkClick r:id="rId9"/>
              </a:rPr>
              <a:t>https://arxiv.org/pdf/1703.10593.pdf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7DF84B-2CBA-447A-B682-70428147D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4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3"/>
    </mc:Choice>
    <mc:Fallback>
      <p:transition spd="slow" advTm="2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0E41D-A6DA-4B6A-856D-B4BA1AAF767D}"/>
              </a:ext>
            </a:extLst>
          </p:cNvPr>
          <p:cNvSpPr/>
          <p:nvPr/>
        </p:nvSpPr>
        <p:spPr>
          <a:xfrm>
            <a:off x="1261872" y="2057082"/>
            <a:ext cx="43818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Original Paper: J. Zhu, T. Park, P. Isola and A. A. </a:t>
            </a:r>
            <a:r>
              <a:rPr lang="en-GB" dirty="0" err="1"/>
              <a:t>Efros</a:t>
            </a:r>
            <a:r>
              <a:rPr lang="en-GB" dirty="0"/>
              <a:t>, "Unpaired Image-to-Image Translation Using Cycle-Consistent Adversarial Networks," 2017 IEEE International Conference on Computer Vision (ICCV), Venice, 2017, pp. 2242-2251, </a:t>
            </a:r>
            <a:r>
              <a:rPr lang="en-GB" dirty="0" err="1"/>
              <a:t>doi</a:t>
            </a:r>
            <a:r>
              <a:rPr lang="en-GB" dirty="0"/>
              <a:t>: 10.1109/ICCV.2017.244.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A. </a:t>
            </a:r>
            <a:r>
              <a:rPr lang="en-GB" dirty="0" err="1"/>
              <a:t>Hertzmann</a:t>
            </a:r>
            <a:r>
              <a:rPr lang="en-GB" dirty="0"/>
              <a:t>, C. E. Jacobs, N. Oliver, B. </a:t>
            </a:r>
            <a:r>
              <a:rPr lang="en-GB" dirty="0" err="1"/>
              <a:t>Curless</a:t>
            </a:r>
            <a:r>
              <a:rPr lang="en-GB" dirty="0"/>
              <a:t>, and D. H. </a:t>
            </a:r>
            <a:r>
              <a:rPr lang="en-GB" dirty="0" err="1"/>
              <a:t>Salesin</a:t>
            </a:r>
            <a:r>
              <a:rPr lang="en-GB" dirty="0"/>
              <a:t>. Image analogies. In SIGGRAPH, 2001.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BB970F-3533-451D-BFE9-A9EEB37D8B29}"/>
              </a:ext>
            </a:extLst>
          </p:cNvPr>
          <p:cNvSpPr/>
          <p:nvPr/>
        </p:nvSpPr>
        <p:spPr>
          <a:xfrm>
            <a:off x="6096000" y="2057081"/>
            <a:ext cx="4139381" cy="454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Images in Numerical Order: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https://pathmind.com/wiki/generative-adversarial-network-gan</a:t>
            </a:r>
            <a:endParaRPr lang="en-GB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https://i.ytimg.com/vi/ZRgwcMqxhPw/maxresdefault.jpg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https://ieeexplore.ieee.org/mediastore_new/IEEE/content/media/8234942/8237262/8237506/8237506-fig-2-source-large.gif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https://www.wired.com/images_blogs/photos/uncategorized/2007/07/05/0102090491400.jpg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6"/>
              </a:rPr>
              <a:t>https://ieeexplore.ieee.org/mediastore_new/IEEE/content/media/8234942/8237262/8237506/8237506-fig-1-source-large.gif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7"/>
              </a:rPr>
              <a:t>https://arxiv.org/pdf/1703.10593.pdf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8693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026" y="124206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Further Transfer 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Example of Translation Paintings by Monet to Photorealistic Scenes">
            <a:extLst>
              <a:ext uri="{FF2B5EF4-FFF2-40B4-BE49-F238E27FC236}">
                <a16:creationId xmlns:a16="http://schemas.microsoft.com/office/drawing/2014/main" id="{69788276-E553-4797-834B-BC667602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8" y="2208006"/>
            <a:ext cx="3367408" cy="408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ample of Photograph Enhancement Improving the Depth of Field on Photos of Flowers">
            <a:extLst>
              <a:ext uri="{FF2B5EF4-FFF2-40B4-BE49-F238E27FC236}">
                <a16:creationId xmlns:a16="http://schemas.microsoft.com/office/drawing/2014/main" id="{214F4FDA-92B0-4742-912A-CBDE5419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73" y="2596912"/>
            <a:ext cx="5940939" cy="211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1C5FE5-3997-4229-8D42-E72A9E217578}"/>
              </a:ext>
            </a:extLst>
          </p:cNvPr>
          <p:cNvSpPr txBox="1"/>
          <p:nvPr/>
        </p:nvSpPr>
        <p:spPr>
          <a:xfrm>
            <a:off x="1926245" y="6322052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C7AFD6-713B-4F8B-A7AC-BC0A791883E3}"/>
              </a:ext>
            </a:extLst>
          </p:cNvPr>
          <p:cNvSpPr txBox="1"/>
          <p:nvPr/>
        </p:nvSpPr>
        <p:spPr>
          <a:xfrm>
            <a:off x="7578724" y="4726154"/>
            <a:ext cx="845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9EAC7-7B0B-4217-A825-CA39A8BE966E}"/>
              </a:ext>
            </a:extLst>
          </p:cNvPr>
          <p:cNvSpPr txBox="1"/>
          <p:nvPr/>
        </p:nvSpPr>
        <p:spPr>
          <a:xfrm>
            <a:off x="665328" y="1573974"/>
            <a:ext cx="312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Photograph Generations from Paintings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F4BDC-95BE-414D-9E5A-8A76A896BCF8}"/>
              </a:ext>
            </a:extLst>
          </p:cNvPr>
          <p:cNvSpPr txBox="1"/>
          <p:nvPr/>
        </p:nvSpPr>
        <p:spPr>
          <a:xfrm>
            <a:off x="5013573" y="2152750"/>
            <a:ext cx="31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Photograph Enhancements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7D27A7F-EDA2-4512-99A4-CAF5CDC6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87254" y="2890345"/>
            <a:ext cx="6695095" cy="914401"/>
          </a:xfrm>
        </p:spPr>
        <p:txBody>
          <a:bodyPr>
            <a:normAutofit/>
          </a:bodyPr>
          <a:lstStyle/>
          <a:p>
            <a:r>
              <a:rPr lang="en-GB" sz="900" dirty="0">
                <a:solidFill>
                  <a:schemeClr val="tx1"/>
                </a:solidFill>
              </a:rPr>
              <a:t>Image 10,11: </a:t>
            </a:r>
            <a:r>
              <a:rPr lang="en-GB" sz="9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https://arxiv.org/pdf/1703.10593.pdf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WebBB8B</Template>
  <TotalTime>3925</TotalTime>
  <Words>543</Words>
  <Application>Microsoft Office PowerPoint</Application>
  <PresentationFormat>Widescreen</PresentationFormat>
  <Paragraphs>73</Paragraphs>
  <Slides>7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Century Schoolbook</vt:lpstr>
      <vt:lpstr>Wingdings 2</vt:lpstr>
      <vt:lpstr>View</vt:lpstr>
      <vt:lpstr>A Summary of: “Unpaired Image-to-Image Translation using Cycle-Consistent Adversarial Networks”</vt:lpstr>
      <vt:lpstr>GANs – Generative Adversarial Networks </vt:lpstr>
      <vt:lpstr>CycleGAN – Unique Image to Image Translation</vt:lpstr>
      <vt:lpstr>Cycle Consistency and Cycle Consistency Loss</vt:lpstr>
      <vt:lpstr>Results and Applications</vt:lpstr>
      <vt:lpstr>References</vt:lpstr>
      <vt:lpstr>Further Transfer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Artificially Intelligent Systems in Space</dc:title>
  <dc:creator>Alexander Holderness</dc:creator>
  <cp:lastModifiedBy>Alexander Holderness</cp:lastModifiedBy>
  <cp:revision>28</cp:revision>
  <dcterms:created xsi:type="dcterms:W3CDTF">2020-05-18T20:55:59Z</dcterms:created>
  <dcterms:modified xsi:type="dcterms:W3CDTF">2020-05-21T14:35:58Z</dcterms:modified>
</cp:coreProperties>
</file>